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A5A56FF-9D9E-417E-8DB7-17CB8EBF566C}" type="datetimeFigureOut">
              <a:rPr lang="hu-HU" smtClean="0"/>
              <a:t>2018. 05. 14.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4C09B99-3F57-4C83-A41A-980FBCAF78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40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09B99-3F57-4C83-A41A-980FBCAF7828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2150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32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5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5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1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90FBA0-FEE2-473A-A4B4-051DFD2DB1BD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darthasylum.blog.h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nvidia.com/sites/default/files/pubs/2012-06_Scalable-Ambient-Obscurance/McGuire12SAO.pdf" TargetMode="External"/><Relationship Id="rId2" Type="http://schemas.openxmlformats.org/officeDocument/2006/relationships/hyperlink" Target="http://www.crytek.com/download/SIGGRAPH2006_RealtimeAtmoFxInGames.pp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6TUVsmNUKI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6F78-6333-4423-981A-16BE67A5A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Deferred Rendering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DEE1C-FBA2-40F9-AD74-703EE532E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600"/>
              <a:t>Szennai </a:t>
            </a:r>
            <a:r>
              <a:rPr lang="en-US" sz="2600" err="1"/>
              <a:t>István</a:t>
            </a:r>
            <a:br>
              <a:rPr lang="en-US"/>
            </a:br>
            <a:r>
              <a:rPr lang="en-US" sz="1900" err="1"/>
              <a:t>Graphisoft</a:t>
            </a:r>
            <a:br>
              <a:rPr lang="en-US"/>
            </a:br>
            <a:br>
              <a:rPr lang="en-US"/>
            </a:br>
            <a:r>
              <a:rPr lang="en-US" sz="2200">
                <a:hlinkClick r:id="rId2"/>
              </a:rPr>
              <a:t>darthasylum.blog.hu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1452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6DBE-D4D6-435C-9D26-5824A627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Precízióval kapcsolatos kérdések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5ACE9-A6C1-40AF-BD8C-9103A5847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Hogyan nyerjük vissza a (</a:t>
            </a:r>
            <a:r>
              <a:rPr lang="en-US" i="1"/>
              <a:t>world space</a:t>
            </a:r>
            <a:r>
              <a:rPr lang="en-US"/>
              <a:t>) pozíciót?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Nemlineáris mélység</a:t>
            </a:r>
            <a:r>
              <a:rPr lang="en-US"/>
              <a:t>: </a:t>
            </a:r>
            <a:r>
              <a:rPr lang="en-US" sz="1400">
                <a:latin typeface="Consolas" panose="020B0609020204030204" pitchFamily="49" charset="0"/>
              </a:rPr>
              <a:t>matViewProjInv * vec4(..., depth, 1.0);</a:t>
            </a:r>
            <a:r>
              <a:rPr lang="en-US"/>
              <a:t> és </a:t>
            </a:r>
            <a:r>
              <a:rPr lang="en-US" i="1"/>
              <a:t>perspective division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Általában “elég”, ha nem számít különösebben a precízió (höfö rájönni, hogy mi a baj a példakódbeli gömbbel)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b="1"/>
              <a:t>Linearizált mélység</a:t>
            </a:r>
            <a:r>
              <a:rPr lang="en-US"/>
              <a:t>: </a:t>
            </a:r>
            <a:r>
              <a:rPr lang="en-US" sz="1400">
                <a:latin typeface="Consolas" panose="020B0609020204030204" pitchFamily="49" charset="0"/>
              </a:rPr>
              <a:t>eyePos + linearDepth * vdir;</a:t>
            </a:r>
            <a:r>
              <a:rPr lang="en-US"/>
              <a:t> ahol </a:t>
            </a:r>
            <a:r>
              <a:rPr lang="en-US" sz="1400">
                <a:latin typeface="Consolas" panose="020B0609020204030204" pitchFamily="49" charset="0"/>
              </a:rPr>
              <a:t>vdir</a:t>
            </a:r>
            <a:r>
              <a:rPr lang="en-US"/>
              <a:t> a távoli vágósík négy vertexébe mutató vektorok interpolálva a </a:t>
            </a:r>
            <a:r>
              <a:rPr lang="en-US" i="1"/>
              <a:t>screen quad</a:t>
            </a:r>
            <a:r>
              <a:rPr lang="en-US"/>
              <a:t>-on (</a:t>
            </a:r>
            <a:r>
              <a:rPr lang="en-US" i="1">
                <a:hlinkClick r:id="rId2"/>
              </a:rPr>
              <a:t>Crytek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Vagy: </a:t>
            </a:r>
            <a:r>
              <a:rPr lang="en-US" i="1"/>
              <a:t>z</a:t>
            </a:r>
            <a:r>
              <a:rPr lang="en-US"/>
              <a:t>-t kiszámolod kézzel, </a:t>
            </a:r>
            <a:r>
              <a:rPr lang="en-US" i="1"/>
              <a:t>xy</a:t>
            </a:r>
            <a:r>
              <a:rPr lang="en-US"/>
              <a:t>-t pedig a projmátrix inverzével (</a:t>
            </a:r>
            <a:r>
              <a:rPr lang="en-US" i="1">
                <a:hlinkClick r:id="rId3"/>
              </a:rPr>
              <a:t>Morgan McGuire</a:t>
            </a:r>
            <a:r>
              <a:rPr lang="en-US"/>
              <a:t> [?])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BCF4-9806-4A3A-9D20-93563FEC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megoldások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F4E6-885F-452E-BF74-ACCFD690B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i="1"/>
              <a:t>compute shader</a:t>
            </a:r>
            <a:r>
              <a:rPr lang="en-US"/>
              <a:t>-ek óta (GL 4.3) elérhető </a:t>
            </a:r>
            <a:r>
              <a:rPr lang="en-US" strike="sngStrike"/>
              <a:t>két</a:t>
            </a:r>
            <a:r>
              <a:rPr lang="en-US"/>
              <a:t> három új módszer: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Forward+ rendering</a:t>
            </a:r>
            <a:endParaRPr lang="en-US"/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Tile-based deferred shading/lighting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Mit optimalizálnak ezek: bevezetnek egy ún. </a:t>
            </a:r>
            <a:r>
              <a:rPr lang="en-US" i="1"/>
              <a:t>light culling pass</a:t>
            </a:r>
            <a:r>
              <a:rPr lang="en-US"/>
              <a:t>-t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A képernyőt felbontják csempékre (pl. 16x16), azok lesznek a </a:t>
            </a:r>
            <a:r>
              <a:rPr lang="en-US" i="1"/>
              <a:t>work group</a:t>
            </a:r>
            <a:r>
              <a:rPr lang="en-US"/>
              <a:t>-ok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Minden csempére meghatározzák a </a:t>
            </a:r>
            <a:r>
              <a:rPr lang="en-US" i="1"/>
              <a:t>view frustum</a:t>
            </a:r>
            <a:r>
              <a:rPr lang="en-US"/>
              <a:t> megfelelő szeletét (könnyebb, mint gondolnád)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Kigy</a:t>
            </a:r>
            <a:r>
              <a:rPr lang="hu-HU"/>
              <a:t>ű</a:t>
            </a:r>
            <a:r>
              <a:rPr lang="en-US"/>
              <a:t>jtik a fényeket, amik ebbe beleesnek (tipp: használd ki mindegyik </a:t>
            </a:r>
            <a:r>
              <a:rPr lang="en-US" i="1"/>
              <a:t>work item</a:t>
            </a:r>
            <a:r>
              <a:rPr lang="en-US"/>
              <a:t>-et!)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Forward+</a:t>
            </a:r>
            <a:r>
              <a:rPr lang="en-US"/>
              <a:t> esetén ez konkrétan a fényekre vonatkozó ciklust átviszi a </a:t>
            </a:r>
            <a:r>
              <a:rPr lang="en-US" i="1"/>
              <a:t>fragment shader-</a:t>
            </a:r>
            <a:r>
              <a:rPr lang="en-US"/>
              <a:t>be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TBD</a:t>
            </a:r>
            <a:r>
              <a:rPr lang="en-US"/>
              <a:t> esetében a </a:t>
            </a:r>
            <a:r>
              <a:rPr lang="en-US" i="1"/>
              <a:t>light culling</a:t>
            </a:r>
            <a:r>
              <a:rPr lang="en-US"/>
              <a:t> és a </a:t>
            </a:r>
            <a:r>
              <a:rPr lang="en-US" i="1"/>
              <a:t>light accumulation</a:t>
            </a:r>
            <a:r>
              <a:rPr lang="en-US"/>
              <a:t> egyetlen </a:t>
            </a:r>
            <a:r>
              <a:rPr lang="en-US" i="1"/>
              <a:t>(compute) shader-</a:t>
            </a:r>
            <a:r>
              <a:rPr lang="en-US"/>
              <a:t>ben megoldható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Drasztikus teljesítménynövekedés (de indokolt? Igen, ld. </a:t>
            </a:r>
            <a:r>
              <a:rPr lang="en-US">
                <a:hlinkClick r:id="rId2"/>
              </a:rPr>
              <a:t>AMD Leo demo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844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213E-230A-4372-A4DF-FD9E6B42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Forward+ rendering (OpenGL)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C1534-7E46-47F0-95DC-72BB47156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400 pont fény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5FC98-7261-4F2A-8F7D-792A94B31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75136"/>
            <a:ext cx="6400800" cy="36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6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04E2B-A9A1-44A7-98CB-4CAA50EAE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Tile-based deferred lighting (Vulkan)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8F3AC-B4BD-41F3-9D6A-67CF7959E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512 pont fény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C219A-857E-49CE-A5E2-E9929A2CB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377440"/>
            <a:ext cx="6400800" cy="361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11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5DAA-DB4A-4622-8E6F-C11AC439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Néhány példa játékokból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4656-987A-4258-953B-3C69C80E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/>
              <a:t>Doom 3</a:t>
            </a:r>
            <a:r>
              <a:rPr lang="en-US"/>
              <a:t> (</a:t>
            </a:r>
            <a:r>
              <a:rPr lang="en-US" i="1"/>
              <a:t>id Tech 4</a:t>
            </a:r>
            <a:r>
              <a:rPr lang="en-US"/>
              <a:t>): </a:t>
            </a:r>
            <a:r>
              <a:rPr lang="en-US" i="1"/>
              <a:t>forward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/>
              <a:t>Half-Life 2</a:t>
            </a:r>
            <a:r>
              <a:rPr lang="en-US" i="1"/>
              <a:t> </a:t>
            </a:r>
            <a:r>
              <a:rPr lang="en-US"/>
              <a:t>(</a:t>
            </a:r>
            <a:r>
              <a:rPr lang="en-US" i="1"/>
              <a:t>Source</a:t>
            </a:r>
            <a:r>
              <a:rPr lang="en-US"/>
              <a:t>): valószín</a:t>
            </a:r>
            <a:r>
              <a:rPr lang="hu-HU"/>
              <a:t>ű</a:t>
            </a:r>
            <a:r>
              <a:rPr lang="en-US"/>
              <a:t>leg </a:t>
            </a:r>
            <a:r>
              <a:rPr lang="en-US" i="1"/>
              <a:t>forward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/>
              <a:t>Crysis</a:t>
            </a:r>
            <a:r>
              <a:rPr lang="en-US"/>
              <a:t> (</a:t>
            </a:r>
            <a:r>
              <a:rPr lang="en-US" i="1"/>
              <a:t>CryEngine 2</a:t>
            </a:r>
            <a:r>
              <a:rPr lang="en-US"/>
              <a:t>): </a:t>
            </a:r>
            <a:r>
              <a:rPr lang="en-US" i="1"/>
              <a:t>deferred lighting </a:t>
            </a:r>
            <a:r>
              <a:rPr lang="en-US"/>
              <a:t>(megdebugoltam </a:t>
            </a:r>
            <a:r>
              <a:rPr lang="en-US" i="1"/>
              <a:t>PIX</a:t>
            </a:r>
            <a:r>
              <a:rPr lang="en-US"/>
              <a:t>-szel </a:t>
            </a:r>
            <a:r>
              <a:rPr lang="en-US">
                <a:sym typeface="Wingdings" panose="05000000000000000000" pitchFamily="2" charset="2"/>
              </a:rPr>
              <a:t>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/>
              <a:t>Bioshock Infinite</a:t>
            </a:r>
            <a:r>
              <a:rPr lang="en-US" i="1"/>
              <a:t> (Unreal Engine 3): deferred lighting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Battlefield 3</a:t>
            </a:r>
            <a:r>
              <a:rPr lang="en-US"/>
              <a:t> (</a:t>
            </a:r>
            <a:r>
              <a:rPr lang="en-US" i="1"/>
              <a:t>Frostbite 2</a:t>
            </a:r>
            <a:r>
              <a:rPr lang="en-US"/>
              <a:t>): </a:t>
            </a:r>
            <a:r>
              <a:rPr lang="en-US" i="1"/>
              <a:t>tile-based deferred shading</a:t>
            </a:r>
            <a:r>
              <a:rPr lang="en-US"/>
              <a:t>, </a:t>
            </a:r>
            <a:r>
              <a:rPr lang="en-US" i="1"/>
              <a:t>forward+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Ryse</a:t>
            </a:r>
            <a:r>
              <a:rPr lang="en-US"/>
              <a:t> (</a:t>
            </a:r>
            <a:r>
              <a:rPr lang="en-US" i="1"/>
              <a:t>CryEngine 3</a:t>
            </a:r>
            <a:r>
              <a:rPr lang="en-US"/>
              <a:t>): </a:t>
            </a:r>
            <a:r>
              <a:rPr lang="en-US" i="1"/>
              <a:t>tile-based deferred shading</a:t>
            </a:r>
            <a:r>
              <a:rPr lang="en-US"/>
              <a:t> (és helyenként </a:t>
            </a:r>
            <a:r>
              <a:rPr lang="en-US" i="1"/>
              <a:t>forward+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Call of Duty: Black Ops 3</a:t>
            </a:r>
            <a:r>
              <a:rPr lang="en-US"/>
              <a:t> (</a:t>
            </a:r>
            <a:r>
              <a:rPr lang="en-US" i="1"/>
              <a:t>IW Engine 3.0</a:t>
            </a:r>
            <a:r>
              <a:rPr lang="en-US"/>
              <a:t>): </a:t>
            </a:r>
            <a:r>
              <a:rPr lang="en-US" i="1"/>
              <a:t>tile-based deferred lighting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 vastagbet</a:t>
            </a:r>
            <a:r>
              <a:rPr lang="hu-HU"/>
              <a:t>ű</a:t>
            </a:r>
            <a:r>
              <a:rPr lang="en-US"/>
              <a:t>seket kötelező végigjátszani. A többi szabadon választható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9768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31D12-D308-4F07-8903-2C4C54548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0" b="14548"/>
          <a:stretch/>
        </p:blipFill>
        <p:spPr>
          <a:xfrm>
            <a:off x="-32" y="-8998"/>
            <a:ext cx="12192031" cy="49150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2268A-8D52-44AD-99A5-AC33A596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 példakód: </a:t>
            </a:r>
            <a:r>
              <a:rPr lang="en-US" sz="3600" i="1">
                <a:solidFill>
                  <a:srgbClr val="FFFFFF"/>
                </a:solidFill>
              </a:rPr>
              <a:t>deferred lighting</a:t>
            </a:r>
            <a:r>
              <a:rPr lang="en-US" sz="3600">
                <a:solidFill>
                  <a:srgbClr val="FFFFFF"/>
                </a:solidFill>
              </a:rPr>
              <a:t> 3 fénnyel</a:t>
            </a:r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79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E300-4DC4-4DED-9C15-FD144B80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Mitől deferred?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68CE-465F-4A0A-8431-1BDF89E42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/>
              <a:t>“to defer”</a:t>
            </a:r>
            <a:r>
              <a:rPr lang="en-US"/>
              <a:t> = elhalasztani, elkésleltetni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3D grafikában rengeteg dolog elkésleltethető, gondoljunk például az indirekt árnyékok kiszámolására (amit </a:t>
            </a:r>
            <a:r>
              <a:rPr lang="en-US" i="1"/>
              <a:t>SSAO</a:t>
            </a:r>
            <a:r>
              <a:rPr lang="en-US"/>
              <a:t> módszerekkel szokás megoldani)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Miért jó a </a:t>
            </a:r>
            <a:r>
              <a:rPr lang="en-US" i="1"/>
              <a:t>deferred</a:t>
            </a:r>
            <a:r>
              <a:rPr lang="en-US"/>
              <a:t>? Mert (bizonyos esetekben) hatékonyabb, egyszer</a:t>
            </a:r>
            <a:r>
              <a:rPr lang="hu-HU"/>
              <a:t>ű</a:t>
            </a:r>
            <a:r>
              <a:rPr lang="en-US"/>
              <a:t>bb, olcsóbb.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Amivel most fogunk foglalkozni, az konkrétan a megvilágítás késleltetése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Két “klasszikus” módszer létezik: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deferred shading</a:t>
            </a:r>
            <a:r>
              <a:rPr lang="en-US"/>
              <a:t>: </a:t>
            </a:r>
            <a:r>
              <a:rPr lang="en-US" i="1"/>
              <a:t>“fat g-buffer”</a:t>
            </a:r>
            <a:r>
              <a:rPr lang="en-US"/>
              <a:t> és egy </a:t>
            </a:r>
            <a:r>
              <a:rPr lang="en-US" i="1"/>
              <a:t>postprocess light accumulation pass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deferred lighting</a:t>
            </a:r>
            <a:r>
              <a:rPr lang="en-US"/>
              <a:t>: </a:t>
            </a:r>
            <a:r>
              <a:rPr lang="en-US" i="1"/>
              <a:t>“thin g-buffer”</a:t>
            </a:r>
            <a:r>
              <a:rPr lang="en-US"/>
              <a:t> és a </a:t>
            </a:r>
            <a:r>
              <a:rPr lang="en-US" i="1"/>
              <a:t>light accum. pass</a:t>
            </a:r>
            <a:r>
              <a:rPr lang="en-US"/>
              <a:t> után újra kirajzolja a geometriát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Haladó módszerek: </a:t>
            </a:r>
            <a:r>
              <a:rPr lang="en-US" i="1"/>
              <a:t>tile-based deferred shading/lighting</a:t>
            </a:r>
            <a:r>
              <a:rPr lang="en-US"/>
              <a:t> (nem keverendő a </a:t>
            </a:r>
            <a:r>
              <a:rPr lang="en-US" i="1"/>
              <a:t>tile-based</a:t>
            </a:r>
            <a:r>
              <a:rPr lang="en-US"/>
              <a:t> architektúrákkal)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0251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A088-F684-48DE-A379-C1E9DC63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 miért kellene elkésleltetni?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0B9B9-6EA3-4414-B8AB-913EE2E81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klasszikus </a:t>
                </a:r>
                <a:r>
                  <a:rPr lang="en-US" i="1"/>
                  <a:t>forward renderer</a:t>
                </a:r>
                <a:r>
                  <a:rPr lang="en-US"/>
                  <a:t> (ezt csináltuk eddig):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Ha sok fény van, akkor drasztikusan romlik a teljesítmény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darab rajzolás)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Pedig az objektumokat lehetne függetleníteni a fényektől: </a:t>
                </a:r>
                <a:r>
                  <a:rPr lang="en-US" i="1"/>
                  <a:t>mi is kell a megvilágításhoz?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i="1"/>
                  <a:t>World space</a:t>
                </a:r>
                <a:r>
                  <a:rPr lang="en-US"/>
                  <a:t> pozíció &amp; normál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Anyagtulajdonságok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Fényparaméterek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Az első </a:t>
                </a:r>
                <a:r>
                  <a:rPr lang="en-US" strike="sngStrike"/>
                  <a:t>kettő</a:t>
                </a:r>
                <a:r>
                  <a:rPr lang="en-US"/>
                  <a:t> három egyetlen geometria rajzolással kiírható textúrákba (az ún. </a:t>
                </a:r>
                <a:r>
                  <a:rPr lang="en-US" i="1"/>
                  <a:t>g-buffer</a:t>
                </a:r>
                <a:r>
                  <a:rPr lang="en-US"/>
                  <a:t>-be)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fényekre vonatkozó ciklus ezek után leválasztható egy </a:t>
                </a:r>
                <a:r>
                  <a:rPr lang="en-US" i="1"/>
                  <a:t>postprocess</a:t>
                </a:r>
                <a:r>
                  <a:rPr lang="en-US"/>
                  <a:t> lépésbe</a:t>
                </a:r>
                <a:endParaRPr lang="hu-H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0B9B9-6EA3-4414-B8AB-913EE2E81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57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CE96362-05BC-4018-B503-6BFA3D77AF27}"/>
              </a:ext>
            </a:extLst>
          </p:cNvPr>
          <p:cNvSpPr txBox="1"/>
          <p:nvPr/>
        </p:nvSpPr>
        <p:spPr>
          <a:xfrm>
            <a:off x="1097281" y="2194560"/>
            <a:ext cx="10058400" cy="938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latin typeface="Consolas" panose="020B0609020204030204" pitchFamily="49" charset="0"/>
              </a:rPr>
              <a:t>SetBlendMode(Additive);</a:t>
            </a:r>
            <a:br>
              <a:rPr lang="en-US" sz="1100">
                <a:latin typeface="Consolas" panose="020B0609020204030204" pitchFamily="49" charset="0"/>
              </a:rPr>
            </a:br>
            <a:br>
              <a:rPr lang="en-US" sz="1100">
                <a:latin typeface="Consolas" panose="020B0609020204030204" pitchFamily="49" charset="0"/>
              </a:rPr>
            </a:br>
            <a:r>
              <a:rPr lang="en-US" sz="1100">
                <a:latin typeface="Consolas" panose="020B0609020204030204" pitchFamily="49" charset="0"/>
              </a:rPr>
              <a:t>foreach (Light l in lights)         // k darab</a:t>
            </a:r>
            <a:br>
              <a:rPr lang="en-US" sz="1100">
                <a:latin typeface="Consolas" panose="020B0609020204030204" pitchFamily="49" charset="0"/>
              </a:rPr>
            </a:br>
            <a:r>
              <a:rPr lang="en-US" sz="1100">
                <a:latin typeface="Consolas" panose="020B0609020204030204" pitchFamily="49" charset="0"/>
              </a:rPr>
              <a:t>    foreach (Object o in objects)   // n darab</a:t>
            </a:r>
            <a:br>
              <a:rPr lang="en-US" sz="1100">
                <a:latin typeface="Consolas" panose="020B0609020204030204" pitchFamily="49" charset="0"/>
              </a:rPr>
            </a:br>
            <a:r>
              <a:rPr lang="en-US" sz="1100">
                <a:latin typeface="Consolas" panose="020B0609020204030204" pitchFamily="49" charset="0"/>
              </a:rPr>
              <a:t>        RenderObjectWithLight(o, i);</a:t>
            </a:r>
            <a:endParaRPr lang="hu-HU" sz="11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6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2569-4A79-43E4-8F79-FA67F524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Kitérő: OpenGL </a:t>
            </a:r>
            <a:r>
              <a:rPr lang="en-US" i="1"/>
              <a:t>framebuffer</a:t>
            </a:r>
            <a:r>
              <a:rPr lang="en-US"/>
              <a:t>-ek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6FE57-24F4-440E-B523-0B08914E6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/>
              <a:t>Framebuffer</a:t>
            </a:r>
            <a:r>
              <a:rPr lang="en-US"/>
              <a:t>: konténer objektum, referenciákat tartalmaz ún. </a:t>
            </a:r>
            <a:r>
              <a:rPr lang="en-US" i="1"/>
              <a:t>attachment</a:t>
            </a:r>
            <a:r>
              <a:rPr lang="en-US"/>
              <a:t>-ekre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Attachment</a:t>
            </a:r>
            <a:r>
              <a:rPr lang="en-US"/>
              <a:t>: figyelembe véve a </a:t>
            </a:r>
            <a:r>
              <a:rPr lang="en-US" i="1"/>
              <a:t>Metal/Vulkan</a:t>
            </a:r>
            <a:r>
              <a:rPr lang="en-US"/>
              <a:t> szemléletét, mondjuk azt, hogy rajzolható formátumú textúra (bár </a:t>
            </a:r>
            <a:r>
              <a:rPr lang="en-US" i="1"/>
              <a:t>OpenGL</a:t>
            </a:r>
            <a:r>
              <a:rPr lang="en-US"/>
              <a:t>-ben létezik </a:t>
            </a:r>
            <a:r>
              <a:rPr lang="en-US" i="1"/>
              <a:t>renderbuffer</a:t>
            </a:r>
            <a:r>
              <a:rPr lang="en-US"/>
              <a:t> is, az megfelel egy </a:t>
            </a:r>
            <a:r>
              <a:rPr lang="en-US" i="1"/>
              <a:t>private storage</a:t>
            </a:r>
            <a:r>
              <a:rPr lang="en-US"/>
              <a:t> módú </a:t>
            </a:r>
            <a:r>
              <a:rPr lang="en-US" i="1"/>
              <a:t>Metal/Vulkan</a:t>
            </a:r>
            <a:r>
              <a:rPr lang="en-US"/>
              <a:t> textúrának)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Bár régebben nem így volt, most már az alapvető feltételeken kívül csak az </a:t>
            </a:r>
            <a:r>
              <a:rPr lang="en-US" i="1"/>
              <a:t>attachment</a:t>
            </a:r>
            <a:r>
              <a:rPr lang="en-US"/>
              <a:t>-ek </a:t>
            </a:r>
            <a:r>
              <a:rPr lang="en-US" i="1"/>
              <a:t>sample count</a:t>
            </a:r>
            <a:r>
              <a:rPr lang="en-US"/>
              <a:t>-ja kell megegyezzen, pl. a méretüknek nem (de azért ne csodálkozz, ha elszáll)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Shader oldalon deklarálni kell a megfelelő </a:t>
            </a:r>
            <a:r>
              <a:rPr lang="en-US" i="1"/>
              <a:t>fragment output-</a:t>
            </a:r>
            <a:r>
              <a:rPr lang="en-US"/>
              <a:t>okat, és bizonyos kártyák megkövetelik, hogy mindegyiket írjad is!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OpenGL oldalon egy </a:t>
            </a:r>
            <a:r>
              <a:rPr lang="en-US" sz="1400">
                <a:latin typeface="Consolas" panose="020B0609020204030204" pitchFamily="49" charset="0"/>
              </a:rPr>
              <a:t>glDrawBuffers()</a:t>
            </a:r>
            <a:r>
              <a:rPr lang="en-US"/>
              <a:t> hívással kell jelezni, ha több </a:t>
            </a:r>
            <a:r>
              <a:rPr lang="en-US" i="1"/>
              <a:t>color attachment</a:t>
            </a:r>
            <a:r>
              <a:rPr lang="en-US"/>
              <a:t> van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/>
              <a:t>Feladvány: mi a hatékonyabb; a framebuffer vagy az attachment váltás?</a:t>
            </a:r>
          </a:p>
        </p:txBody>
      </p:sp>
    </p:spTree>
    <p:extLst>
      <p:ext uri="{BB962C8B-B14F-4D97-AF65-F5344CB8AC3E}">
        <p14:creationId xmlns:p14="http://schemas.microsoft.com/office/powerpoint/2010/main" val="333860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091B-78BF-4D7D-BF8A-D5AC8ABB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shading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DBFF2-57BB-4DC6-B6DC-FA8BA9F275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g-buffer</a:t>
                </a:r>
                <a:r>
                  <a:rPr lang="en-US"/>
                  <a:t>-be minden szükséges információt beleírunk: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Normálok (RGBA)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Mélység (R32F, lehetőleg lineáris) vagy pozíció (RGBA32F)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i="1"/>
                  <a:t>Albedo</a:t>
                </a:r>
                <a:r>
                  <a:rPr lang="en-US"/>
                  <a:t> (RGBA)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Egyéb anyagtulajdonságok (</a:t>
                </a:r>
                <a:r>
                  <a:rPr lang="en-US" i="1"/>
                  <a:t>roughness</a:t>
                </a:r>
                <a:r>
                  <a:rPr lang="en-US"/>
                  <a:t>, </a:t>
                </a:r>
                <a:r>
                  <a:rPr lang="en-US" i="1"/>
                  <a:t>metalness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, stb.)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Ezután a </a:t>
                </a:r>
                <a:r>
                  <a:rPr lang="en-US" i="1"/>
                  <a:t>light accumulation pass</a:t>
                </a:r>
                <a:r>
                  <a:rPr lang="en-US"/>
                  <a:t> végigiterál a fényeken és egy megfelelő shaderrel a </a:t>
                </a:r>
                <a:r>
                  <a:rPr lang="en-US" i="1"/>
                  <a:t>g-buffer</a:t>
                </a:r>
                <a:r>
                  <a:rPr lang="en-US"/>
                  <a:t>-ből fragmentenként kiolvasva az adatokat elvégzi a megvilágítást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Hatékonyabb?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helyett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darab rajzolóhívás…akkor mégis miért lassabb???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válasz a </a:t>
                </a:r>
                <a:r>
                  <a:rPr lang="en-US" i="1"/>
                  <a:t>fillrate</a:t>
                </a:r>
                <a:r>
                  <a:rPr lang="en-US"/>
                  <a:t>: sok fényünk van, mindegyikre egy (gyakran pazarló) </a:t>
                </a:r>
                <a:r>
                  <a:rPr lang="en-US" i="1"/>
                  <a:t>fullscreen pass</a:t>
                </a:r>
                <a:r>
                  <a:rPr lang="en-US"/>
                  <a:t> fut le…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Ellenben a kártya </a:t>
                </a:r>
                <a:r>
                  <a:rPr lang="en-US" i="1"/>
                  <a:t>geometry troughput</a:t>
                </a:r>
                <a:r>
                  <a:rPr lang="en-US"/>
                  <a:t>-ja iszonyat gyors </a:t>
                </a:r>
                <a:r>
                  <a:rPr lang="en-US">
                    <a:sym typeface="Wingdings" panose="05000000000000000000" pitchFamily="2" charset="2"/>
                  </a:rPr>
                  <a:t> </a:t>
                </a:r>
                <a:r>
                  <a:rPr lang="en-US"/>
                  <a:t>kevés fényre </a:t>
                </a:r>
                <a:r>
                  <a:rPr lang="en-US" i="1"/>
                  <a:t>forward </a:t>
                </a:r>
                <a:r>
                  <a:rPr lang="en-US"/>
                  <a:t>a nyerő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9DBFF2-57BB-4DC6-B6DC-FA8BA9F275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r="-187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10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3A702-573C-4002-A1D1-DCCE5409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shading (ábra)</a:t>
            </a:r>
            <a:endParaRPr lang="hu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22BB0-BF53-4699-81C5-B44D2E77B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71" y="1846263"/>
            <a:ext cx="6312583" cy="40227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1119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FDD4-42C0-49EF-A84C-7A8BF067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 a baj vele?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8EDF0-4BD5-4380-BA7D-471D92F58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Ahogy említettem a </a:t>
            </a:r>
            <a:r>
              <a:rPr lang="en-US" i="1"/>
              <a:t>g-buffer</a:t>
            </a:r>
            <a:r>
              <a:rPr lang="en-US"/>
              <a:t> “kövér”; gyakorlatilag mindent bele kell írnod </a:t>
            </a:r>
            <a:r>
              <a:rPr lang="en-US">
                <a:sym typeface="Wingdings" panose="05000000000000000000" pitchFamily="2" charset="2"/>
              </a:rPr>
              <a:t> memóriazabáló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Nem tud </a:t>
            </a:r>
            <a:r>
              <a:rPr lang="en-US" i="1"/>
              <a:t>MSAA</a:t>
            </a:r>
            <a:r>
              <a:rPr lang="en-US"/>
              <a:t>-t, hacsaknem minden textúra </a:t>
            </a:r>
            <a:r>
              <a:rPr lang="en-US" i="1"/>
              <a:t>MSAA</a:t>
            </a:r>
            <a:r>
              <a:rPr lang="en-US"/>
              <a:t>-s…és még úgy is rossz lesz!</a:t>
            </a:r>
            <a:endParaRPr lang="en-US" i="1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Átlátszó objektumokat </a:t>
            </a:r>
            <a:r>
              <a:rPr lang="en-US" u="sng"/>
              <a:t>nem tud</a:t>
            </a:r>
            <a:r>
              <a:rPr lang="en-US"/>
              <a:t> kezelni (azaz kell mellé egy </a:t>
            </a:r>
            <a:r>
              <a:rPr lang="en-US" i="1"/>
              <a:t>forward renderer</a:t>
            </a:r>
            <a:r>
              <a:rPr lang="en-US"/>
              <a:t> is)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 fények rajzolása pazarló; ezen két dologgal lehet segíteni: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View frustum culling</a:t>
            </a:r>
            <a:r>
              <a:rPr lang="en-US"/>
              <a:t>: ha egy fény nem látszik, akkor ne rajzold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i="1"/>
              <a:t>Scissor test</a:t>
            </a:r>
            <a:r>
              <a:rPr lang="en-US"/>
              <a:t>: meghatározod a fény által behatárolt képernyőterületet és csak abban rajzolsz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Ekkor persze meg kell válni az inverz négyzet törvénytől és a (pont) fény sugarát le kell korlátozni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Kérdés: hogyan lehetne javítani a memóriahasználaton, illetve “visszakapni” az </a:t>
            </a:r>
            <a:r>
              <a:rPr lang="en-US" i="1"/>
              <a:t>MSAA</a:t>
            </a:r>
            <a:r>
              <a:rPr lang="en-US"/>
              <a:t>-t?</a:t>
            </a:r>
            <a:endParaRPr lang="hu-HU" i="1"/>
          </a:p>
        </p:txBody>
      </p:sp>
    </p:spTree>
    <p:extLst>
      <p:ext uri="{BB962C8B-B14F-4D97-AF65-F5344CB8AC3E}">
        <p14:creationId xmlns:p14="http://schemas.microsoft.com/office/powerpoint/2010/main" val="214584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6D10-000F-4297-A036-C3A26E3B9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lighting</a:t>
            </a:r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F88B3-44DD-4C93-8293-788CF8BD94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g-buffer</a:t>
                </a:r>
                <a:r>
                  <a:rPr lang="en-US"/>
                  <a:t>-be csak annyi információt írunk, ami az illuminancia kiszámolásához kell: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Normálok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/>
                  <a:t>Mélység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/>
                  <a:t> és </a:t>
                </a:r>
                <a:r>
                  <a:rPr lang="en-US" i="1"/>
                  <a:t>roughness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light accumulation pass</a:t>
                </a:r>
                <a:r>
                  <a:rPr lang="en-US"/>
                  <a:t> előállít két újabb textúrát: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i="1"/>
                  <a:t>Diffuse illuminance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i="1"/>
                  <a:t>Specular illuminance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(megj.: valójában nem egészen illuminancia, de nevezzük így…)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Egy újabb </a:t>
                </a:r>
                <a:r>
                  <a:rPr lang="en-US" i="1"/>
                  <a:t>forward pass</a:t>
                </a:r>
                <a:r>
                  <a:rPr lang="en-US"/>
                  <a:t> küldi le az anyagok paramétereit </a:t>
                </a:r>
                <a:r>
                  <a:rPr lang="en-US">
                    <a:sym typeface="Wingdings" panose="05000000000000000000" pitchFamily="2" charset="2"/>
                  </a:rPr>
                  <a:t> </a:t>
                </a:r>
                <a:r>
                  <a:rPr lang="en-US" i="1">
                    <a:sym typeface="Wingdings" panose="05000000000000000000" pitchFamily="2" charset="2"/>
                  </a:rPr>
                  <a:t>material layering</a:t>
                </a:r>
                <a:r>
                  <a:rPr lang="en-US">
                    <a:sym typeface="Wingdings" panose="05000000000000000000" pitchFamily="2" charset="2"/>
                  </a:rPr>
                  <a:t>!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Memóriát is spóroltunk, és az </a:t>
                </a:r>
                <a:r>
                  <a:rPr lang="en-US" i="1"/>
                  <a:t>MSAA</a:t>
                </a:r>
                <a:r>
                  <a:rPr lang="en-US"/>
                  <a:t>-t is be lehet kapcsolni</a:t>
                </a:r>
                <a:endParaRPr lang="hu-HU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4F88B3-44DD-4C93-8293-788CF8BD94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1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C56E-C040-4FBD-A226-103855E3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lighting</a:t>
            </a:r>
            <a:endParaRPr lang="hu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DCB510-DDB4-4D65-90B0-8585E5896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54" y="1846263"/>
            <a:ext cx="3934017" cy="40227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8035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3296</TotalTime>
  <Words>963</Words>
  <Application>Microsoft Office PowerPoint</Application>
  <PresentationFormat>Widescreen</PresentationFormat>
  <Paragraphs>99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Cambria Math</vt:lpstr>
      <vt:lpstr>Consolas</vt:lpstr>
      <vt:lpstr>Wingdings</vt:lpstr>
      <vt:lpstr>Retrospect</vt:lpstr>
      <vt:lpstr>Deferred Rendering</vt:lpstr>
      <vt:lpstr>Mitől deferred?</vt:lpstr>
      <vt:lpstr>De miért kellene elkésleltetni?</vt:lpstr>
      <vt:lpstr>Kitérő: OpenGL framebuffer-ek</vt:lpstr>
      <vt:lpstr>Deferred shading</vt:lpstr>
      <vt:lpstr>Deferred shading (ábra)</vt:lpstr>
      <vt:lpstr>Mi a baj vele?</vt:lpstr>
      <vt:lpstr>Deferred lighting</vt:lpstr>
      <vt:lpstr>Deferred lighting</vt:lpstr>
      <vt:lpstr>Precízióval kapcsolatos kérdések</vt:lpstr>
      <vt:lpstr>Modern megoldások</vt:lpstr>
      <vt:lpstr>Forward+ rendering (OpenGL)</vt:lpstr>
      <vt:lpstr>Tile-based deferred lighting (Vulkan)</vt:lpstr>
      <vt:lpstr>Néhány példa játékokból</vt:lpstr>
      <vt:lpstr>A példakód: deferred lighting 3 fénnyel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Rendering</dc:title>
  <dc:creator>Szennai, Istvan</dc:creator>
  <cp:lastModifiedBy>Szennai, Istvan</cp:lastModifiedBy>
  <cp:revision>1054</cp:revision>
  <cp:lastPrinted>2018-03-19T11:08:22Z</cp:lastPrinted>
  <dcterms:created xsi:type="dcterms:W3CDTF">2018-02-19T12:40:58Z</dcterms:created>
  <dcterms:modified xsi:type="dcterms:W3CDTF">2018-05-14T10:42:49Z</dcterms:modified>
</cp:coreProperties>
</file>